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404" r:id="rId5"/>
    <p:sldMasterId id="2147484428" r:id="rId6"/>
    <p:sldMasterId id="2147484455" r:id="rId7"/>
  </p:sldMasterIdLst>
  <p:notesMasterIdLst>
    <p:notesMasterId r:id="rId41"/>
  </p:notesMasterIdLst>
  <p:handoutMasterIdLst>
    <p:handoutMasterId r:id="rId42"/>
  </p:handoutMasterIdLst>
  <p:sldIdLst>
    <p:sldId id="1393" r:id="rId8"/>
    <p:sldId id="1750" r:id="rId9"/>
    <p:sldId id="1800" r:id="rId10"/>
    <p:sldId id="1518" r:id="rId11"/>
    <p:sldId id="1685" r:id="rId12"/>
    <p:sldId id="1724" r:id="rId13"/>
    <p:sldId id="1728" r:id="rId14"/>
    <p:sldId id="1727" r:id="rId15"/>
    <p:sldId id="1686" r:id="rId16"/>
    <p:sldId id="1725" r:id="rId17"/>
    <p:sldId id="1726" r:id="rId18"/>
    <p:sldId id="1729" r:id="rId19"/>
    <p:sldId id="1684" r:id="rId20"/>
    <p:sldId id="1721" r:id="rId21"/>
    <p:sldId id="1707" r:id="rId22"/>
    <p:sldId id="1706" r:id="rId23"/>
    <p:sldId id="1709" r:id="rId24"/>
    <p:sldId id="1714" r:id="rId25"/>
    <p:sldId id="1715" r:id="rId26"/>
    <p:sldId id="1716" r:id="rId27"/>
    <p:sldId id="1708" r:id="rId28"/>
    <p:sldId id="1731" r:id="rId29"/>
    <p:sldId id="1717" r:id="rId30"/>
    <p:sldId id="1730" r:id="rId31"/>
    <p:sldId id="1732" r:id="rId32"/>
    <p:sldId id="1733" r:id="rId33"/>
    <p:sldId id="1752" r:id="rId34"/>
    <p:sldId id="1753" r:id="rId35"/>
    <p:sldId id="1758" r:id="rId36"/>
    <p:sldId id="1756" r:id="rId37"/>
    <p:sldId id="1757" r:id="rId38"/>
    <p:sldId id="1801" r:id="rId39"/>
    <p:sldId id="1615" r:id="rId40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gnite 2016 Template Light" id="{A073DAE3-B461-442F-A3D3-6642BD875E45}">
          <p14:sldIdLst>
            <p14:sldId id="1393"/>
            <p14:sldId id="1750"/>
            <p14:sldId id="1800"/>
            <p14:sldId id="1518"/>
            <p14:sldId id="1685"/>
            <p14:sldId id="1724"/>
            <p14:sldId id="1728"/>
            <p14:sldId id="1727"/>
            <p14:sldId id="1686"/>
            <p14:sldId id="1725"/>
            <p14:sldId id="1726"/>
            <p14:sldId id="1729"/>
            <p14:sldId id="1684"/>
            <p14:sldId id="1721"/>
            <p14:sldId id="1707"/>
            <p14:sldId id="1706"/>
            <p14:sldId id="1709"/>
            <p14:sldId id="1714"/>
            <p14:sldId id="1715"/>
            <p14:sldId id="1716"/>
            <p14:sldId id="1708"/>
            <p14:sldId id="1731"/>
            <p14:sldId id="1717"/>
            <p14:sldId id="1730"/>
            <p14:sldId id="1732"/>
            <p14:sldId id="1733"/>
            <p14:sldId id="1752"/>
            <p14:sldId id="1753"/>
            <p14:sldId id="1758"/>
            <p14:sldId id="1756"/>
            <p14:sldId id="1757"/>
            <p14:sldId id="1801"/>
          </p14:sldIdLst>
        </p14:section>
        <p14:section name="Finalizando" id="{CF622469-3E87-46BA-8ED6-912C47B00EF3}">
          <p14:sldIdLst>
            <p14:sldId id="16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B2B2B2"/>
    <a:srgbClr val="EAEAEA"/>
    <a:srgbClr val="F8F8F8"/>
    <a:srgbClr val="FFFFCC"/>
    <a:srgbClr val="CCECFF"/>
    <a:srgbClr val="3366CC"/>
    <a:srgbClr val="008080"/>
    <a:srgbClr val="FFFBD9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79472" autoAdjust="0"/>
  </p:normalViewPr>
  <p:slideViewPr>
    <p:cSldViewPr>
      <p:cViewPr>
        <p:scale>
          <a:sx n="50" d="100"/>
          <a:sy n="50" d="100"/>
        </p:scale>
        <p:origin x="1431" y="945"/>
      </p:cViewPr>
      <p:guideLst>
        <p:guide orient="horz" pos="2203"/>
        <p:guide pos="39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7152"/>
    </p:cViewPr>
  </p:sorterViewPr>
  <p:notesViewPr>
    <p:cSldViewPr showGuides="1">
      <p:cViewPr varScale="1">
        <p:scale>
          <a:sx n="83" d="100"/>
          <a:sy n="83" d="100"/>
        </p:scale>
        <p:origin x="232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Ignite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10/18/2024 6:18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Ignite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10/18/2024 6:18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10/18/2024 6:36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1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10/18/2024 6:18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587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10/18/2024 6:18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5243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10/18/2024 6:18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150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10/18/2024 6:18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2333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10/18/2024 6:18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5886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10/18/2024 6:18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306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10/18/2024 6:18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675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10/18/2024 6:18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5786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10/18/2024 6:18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0884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10/18/2024 6:18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7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951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10/18/2024 6:18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2188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10/18/2024 6:18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4712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10/18/2024 6:18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3797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10/18/2024 6:18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4819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10/18/2024 6:18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4031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10/18/2024 6:18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8116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10/18/2024 6:18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8586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10/18/2024 6:26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4469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10/18/2024 6:27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3673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10/18/2024 6:28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275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10/18/2024 6:37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621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10/18/2024 6:27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476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10/18/2024 6:45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1551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10/18/2024 6:18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09973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10/18/2024 6:18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934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10/18/2024 6:18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644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10/18/2024 6:18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42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10/18/2024 6:18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065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10/18/2024 6:18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95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10/18/2024 6:18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701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87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10092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7"/>
            <a:ext cx="300223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aspnetConference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‬</a:t>
            </a:r>
          </a:p>
        </p:txBody>
      </p:sp>
    </p:spTree>
    <p:extLst>
      <p:ext uri="{BB962C8B-B14F-4D97-AF65-F5344CB8AC3E}">
        <p14:creationId xmlns:p14="http://schemas.microsoft.com/office/powerpoint/2010/main" val="2342740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E4A19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1824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03BBCC4F-8F06-4D2A-BAEF-085061C7429D}" type="datetimeFigureOut">
              <a:rPr lang="pt-BR" smtClean="0"/>
              <a:t>18/10/2024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49129" y="6482892"/>
            <a:ext cx="393821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2809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3E0E13C-003D-4B40-A941-409C05DCCE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76174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01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37503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61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7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1069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125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15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819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62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266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467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197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62245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08889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07403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2457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09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0224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75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978516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89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769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847824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918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27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1700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494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4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107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384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682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579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89983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22793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431795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77793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5737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52959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89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936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099056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6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231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1824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03BBCC4F-8F06-4D2A-BAEF-085061C7429D}" type="datetimeFigureOut">
              <a:rPr lang="pt-BR" smtClean="0"/>
              <a:t>18/10/2024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49129" y="6482892"/>
            <a:ext cx="393821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2809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3E0E13C-003D-4B40-A941-409C05DCCE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90993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872E4-1EB3-4AD0-8A8C-9ACF3E188437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7ADA7-AC71-4BF6-BCA0-0FC767D289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8979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4929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_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189039" y="2125663"/>
            <a:ext cx="10058400" cy="912813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388474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196078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712663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4371038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4141863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987067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0772207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274249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824707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89568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140417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18256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06989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4225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4892327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76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2159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369321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40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172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8" r:id="rId1"/>
    <p:sldLayoutId id="2147484300" r:id="rId2"/>
    <p:sldLayoutId id="2147484295" r:id="rId3"/>
    <p:sldLayoutId id="2147484240" r:id="rId4"/>
    <p:sldLayoutId id="2147484296" r:id="rId5"/>
    <p:sldLayoutId id="2147484241" r:id="rId6"/>
    <p:sldLayoutId id="2147484297" r:id="rId7"/>
    <p:sldLayoutId id="2147484244" r:id="rId8"/>
    <p:sldLayoutId id="2147484298" r:id="rId9"/>
    <p:sldLayoutId id="2147484245" r:id="rId10"/>
    <p:sldLayoutId id="2147484247" r:id="rId11"/>
    <p:sldLayoutId id="2147484249" r:id="rId12"/>
    <p:sldLayoutId id="2147484301" r:id="rId13"/>
    <p:sldLayoutId id="2147484251" r:id="rId14"/>
    <p:sldLayoutId id="2147484252" r:id="rId15"/>
    <p:sldLayoutId id="2147484257" r:id="rId16"/>
    <p:sldLayoutId id="2147484258" r:id="rId17"/>
    <p:sldLayoutId id="2147484260" r:id="rId18"/>
    <p:sldLayoutId id="2147484299" r:id="rId19"/>
    <p:sldLayoutId id="2147484263" r:id="rId20"/>
    <p:sldLayoutId id="2147484403" r:id="rId21"/>
    <p:sldLayoutId id="2147484477" r:id="rId22"/>
    <p:sldLayoutId id="2147484478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828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5" r:id="rId1"/>
    <p:sldLayoutId id="2147484406" r:id="rId2"/>
    <p:sldLayoutId id="2147484407" r:id="rId3"/>
    <p:sldLayoutId id="2147484408" r:id="rId4"/>
    <p:sldLayoutId id="2147484409" r:id="rId5"/>
    <p:sldLayoutId id="2147484410" r:id="rId6"/>
    <p:sldLayoutId id="2147484411" r:id="rId7"/>
    <p:sldLayoutId id="2147484412" r:id="rId8"/>
    <p:sldLayoutId id="2147484413" r:id="rId9"/>
    <p:sldLayoutId id="2147484414" r:id="rId10"/>
    <p:sldLayoutId id="2147484415" r:id="rId11"/>
    <p:sldLayoutId id="2147484416" r:id="rId12"/>
    <p:sldLayoutId id="2147484417" r:id="rId13"/>
    <p:sldLayoutId id="2147484418" r:id="rId14"/>
    <p:sldLayoutId id="2147484419" r:id="rId15"/>
    <p:sldLayoutId id="2147484420" r:id="rId16"/>
    <p:sldLayoutId id="2147484421" r:id="rId17"/>
    <p:sldLayoutId id="2147484422" r:id="rId18"/>
    <p:sldLayoutId id="2147484423" r:id="rId19"/>
    <p:sldLayoutId id="2147484424" r:id="rId20"/>
    <p:sldLayoutId id="2147484425" r:id="rId21"/>
    <p:sldLayoutId id="2147484426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989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9" r:id="rId1"/>
    <p:sldLayoutId id="2147484430" r:id="rId2"/>
    <p:sldLayoutId id="2147484431" r:id="rId3"/>
    <p:sldLayoutId id="2147484432" r:id="rId4"/>
    <p:sldLayoutId id="2147484433" r:id="rId5"/>
    <p:sldLayoutId id="2147484434" r:id="rId6"/>
    <p:sldLayoutId id="2147484435" r:id="rId7"/>
    <p:sldLayoutId id="2147484436" r:id="rId8"/>
    <p:sldLayoutId id="2147484437" r:id="rId9"/>
    <p:sldLayoutId id="2147484438" r:id="rId10"/>
    <p:sldLayoutId id="2147484439" r:id="rId11"/>
    <p:sldLayoutId id="2147484440" r:id="rId12"/>
    <p:sldLayoutId id="2147484441" r:id="rId13"/>
    <p:sldLayoutId id="2147484442" r:id="rId14"/>
    <p:sldLayoutId id="2147484443" r:id="rId15"/>
    <p:sldLayoutId id="2147484444" r:id="rId16"/>
    <p:sldLayoutId id="2147484445" r:id="rId17"/>
    <p:sldLayoutId id="2147484446" r:id="rId18"/>
    <p:sldLayoutId id="2147484447" r:id="rId19"/>
    <p:sldLayoutId id="2147484448" r:id="rId20"/>
    <p:sldLayoutId id="2147484449" r:id="rId21"/>
    <p:sldLayoutId id="2147484450" r:id="rId22"/>
    <p:sldLayoutId id="2147484451" r:id="rId23"/>
    <p:sldLayoutId id="2147484452" r:id="rId24"/>
    <p:sldLayoutId id="2147484453" r:id="rId2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9367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56" r:id="rId1"/>
    <p:sldLayoutId id="2147484457" r:id="rId2"/>
    <p:sldLayoutId id="2147484458" r:id="rId3"/>
    <p:sldLayoutId id="2147484459" r:id="rId4"/>
    <p:sldLayoutId id="2147484460" r:id="rId5"/>
    <p:sldLayoutId id="2147484461" r:id="rId6"/>
    <p:sldLayoutId id="2147484462" r:id="rId7"/>
    <p:sldLayoutId id="2147484463" r:id="rId8"/>
    <p:sldLayoutId id="2147484464" r:id="rId9"/>
    <p:sldLayoutId id="2147484465" r:id="rId10"/>
    <p:sldLayoutId id="2147484466" r:id="rId11"/>
    <p:sldLayoutId id="2147484467" r:id="rId12"/>
    <p:sldLayoutId id="2147484468" r:id="rId13"/>
    <p:sldLayoutId id="2147484469" r:id="rId14"/>
    <p:sldLayoutId id="2147484470" r:id="rId15"/>
    <p:sldLayoutId id="2147484471" r:id="rId16"/>
    <p:sldLayoutId id="2147484472" r:id="rId17"/>
    <p:sldLayoutId id="2147484473" r:id="rId18"/>
    <p:sldLayoutId id="2147484474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webp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github.com/renatogroffe/Nuvem-IA-Mercado_Anhanguera-2024-10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github.com/renatogroffe/Nuvem-IA-Mercado_Anhanguera-2024-10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05982" y="677862"/>
            <a:ext cx="11201400" cy="2014156"/>
          </a:xfrm>
        </p:spPr>
        <p:txBody>
          <a:bodyPr/>
          <a:lstStyle/>
          <a:p>
            <a:r>
              <a:rPr lang="pt-BR" sz="5800" b="1" dirty="0"/>
              <a:t>Nuvem/Cloud </a:t>
            </a:r>
            <a:r>
              <a:rPr lang="pt-BR" sz="5800" b="1" dirty="0" err="1"/>
              <a:t>Computing</a:t>
            </a:r>
            <a:r>
              <a:rPr lang="pt-BR" sz="5800" b="1" dirty="0"/>
              <a:t> em 2024</a:t>
            </a:r>
            <a:br>
              <a:rPr lang="pt-BR" sz="6000" b="1" dirty="0"/>
            </a:br>
            <a:r>
              <a:rPr lang="pt-BR" sz="4400" b="1" dirty="0"/>
              <a:t>Primeiros passos, Azure, Inteligência Artificial,</a:t>
            </a:r>
            <a:br>
              <a:rPr lang="pt-BR" sz="4400" b="1" dirty="0"/>
            </a:br>
            <a:r>
              <a:rPr lang="pt-BR" sz="4400" b="1" dirty="0"/>
              <a:t>tecnologias, carreira...</a:t>
            </a:r>
            <a:endParaRPr lang="pt-BR" sz="3200" dirty="0"/>
          </a:p>
        </p:txBody>
      </p:sp>
      <p:pic>
        <p:nvPicPr>
          <p:cNvPr id="13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915189BD-7EAE-4A0C-BD8E-B94BE30EF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" y="5920754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E586154-1869-4CFD-B96A-0D02C9051E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6255" y="3314129"/>
            <a:ext cx="5517355" cy="1494359"/>
          </a:xfrm>
        </p:spPr>
        <p:txBody>
          <a:bodyPr/>
          <a:lstStyle/>
          <a:p>
            <a:r>
              <a:rPr lang="en-US" b="1" dirty="0"/>
              <a:t>Renato </a:t>
            </a:r>
            <a:r>
              <a:rPr lang="en-US" b="1" dirty="0" err="1"/>
              <a:t>Groffe</a:t>
            </a:r>
            <a:endParaRPr lang="en-US" b="1" dirty="0"/>
          </a:p>
          <a:p>
            <a:r>
              <a:rPr lang="en-US" sz="2800" dirty="0"/>
              <a:t>Microsoft MVP, MTAC</a:t>
            </a:r>
          </a:p>
          <a:p>
            <a:r>
              <a:rPr lang="en-US" sz="2800" dirty="0"/>
              <a:t>renatogroffe.medium.com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82EEA9B-7A15-4DC0-A9D1-FCE9AB711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251" y="5820989"/>
            <a:ext cx="1750075" cy="1098828"/>
          </a:xfrm>
          <a:prstGeom prst="rect">
            <a:avLst/>
          </a:prstGeom>
        </p:spPr>
      </p:pic>
      <p:pic>
        <p:nvPicPr>
          <p:cNvPr id="3" name="Imagem 2" descr="Uma imagem contendo desenho&#10;&#10;Descrição gerada automaticamente">
            <a:extLst>
              <a:ext uri="{FF2B5EF4-FFF2-40B4-BE49-F238E27FC236}">
                <a16:creationId xmlns:a16="http://schemas.microsoft.com/office/drawing/2014/main" id="{8510D6E2-E52A-479A-B55B-44A0559773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590" r="25492"/>
          <a:stretch/>
        </p:blipFill>
        <p:spPr>
          <a:xfrm>
            <a:off x="2636837" y="5920754"/>
            <a:ext cx="2752086" cy="89929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14D1EC4-702D-4AA6-99D0-D517A446FB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3753" y="2766418"/>
            <a:ext cx="888605" cy="106632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742DDFA-5991-4310-9C56-1020A529F9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0396" y="3985275"/>
            <a:ext cx="1011962" cy="1011962"/>
          </a:xfrm>
          <a:prstGeom prst="rect">
            <a:avLst/>
          </a:prstGeom>
        </p:spPr>
      </p:pic>
      <p:pic>
        <p:nvPicPr>
          <p:cNvPr id="18" name="Imagem 17" descr="Logotipo, Ícone&#10;&#10;Descrição gerada automaticamente">
            <a:extLst>
              <a:ext uri="{FF2B5EF4-FFF2-40B4-BE49-F238E27FC236}">
                <a16:creationId xmlns:a16="http://schemas.microsoft.com/office/drawing/2014/main" id="{D1DADE62-B868-4666-A91C-10BB2062BC4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3132"/>
          <a:stretch/>
        </p:blipFill>
        <p:spPr>
          <a:xfrm>
            <a:off x="10398301" y="2776681"/>
            <a:ext cx="1067476" cy="95197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1021E007-27CE-4FCC-B315-825814E43B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56706" y="3924986"/>
            <a:ext cx="1098698" cy="1098698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1F660161-CA83-4110-B91B-6B8FA27AE8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54977" y="5951172"/>
            <a:ext cx="1750075" cy="838461"/>
          </a:xfrm>
          <a:prstGeom prst="rect">
            <a:avLst/>
          </a:prstGeom>
        </p:spPr>
      </p:pic>
      <p:pic>
        <p:nvPicPr>
          <p:cNvPr id="21" name="Imagem 20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8984CFC9-EA02-4FC9-BA02-008177560B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78464" y="2626607"/>
            <a:ext cx="1298379" cy="1298379"/>
          </a:xfrm>
          <a:prstGeom prst="rect">
            <a:avLst/>
          </a:prstGeom>
        </p:spPr>
      </p:pic>
      <p:pic>
        <p:nvPicPr>
          <p:cNvPr id="2" name="Imagem 1" descr="Ícone&#10;&#10;Descrição gerada automaticamente">
            <a:extLst>
              <a:ext uri="{FF2B5EF4-FFF2-40B4-BE49-F238E27FC236}">
                <a16:creationId xmlns:a16="http://schemas.microsoft.com/office/drawing/2014/main" id="{683F576C-843F-83F2-BC03-B1FDAC89502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4977" y="3985275"/>
            <a:ext cx="1900067" cy="118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7559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On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Premise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x Nuvem</a:t>
            </a:r>
          </a:p>
        </p:txBody>
      </p:sp>
      <p:pic>
        <p:nvPicPr>
          <p:cNvPr id="7" name="Imagem 6" descr="Uma imagem contendo texto, screenshot, preto, laptop&#10;&#10;Descrição gerada automaticamente">
            <a:extLst>
              <a:ext uri="{FF2B5EF4-FFF2-40B4-BE49-F238E27FC236}">
                <a16:creationId xmlns:a16="http://schemas.microsoft.com/office/drawing/2014/main" id="{9EEF8D99-AF81-44A6-973A-21FDAC7C8B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10" b="21300"/>
          <a:stretch/>
        </p:blipFill>
        <p:spPr>
          <a:xfrm>
            <a:off x="2370137" y="1363662"/>
            <a:ext cx="7696199" cy="512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3375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Nuvem Pública x Privada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8E5BCE0-E30A-4521-BF37-283BFA09CE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91"/>
          <a:stretch/>
        </p:blipFill>
        <p:spPr>
          <a:xfrm>
            <a:off x="1905000" y="2135618"/>
            <a:ext cx="8382000" cy="360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5947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Platform as a Service (PaaS)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11675225" cy="339785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A infraestrutura necessária é contratada mediante alternativas oferecidas pelo provedor de cloud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Não há controle direto do hardware empregado</a:t>
            </a:r>
          </a:p>
        </p:txBody>
      </p:sp>
      <p:pic>
        <p:nvPicPr>
          <p:cNvPr id="5" name="Imagem 4" descr="Uma imagem contendo comida, quarto&#10;&#10;Descrição gerada automaticamente">
            <a:extLst>
              <a:ext uri="{FF2B5EF4-FFF2-40B4-BE49-F238E27FC236}">
                <a16:creationId xmlns:a16="http://schemas.microsoft.com/office/drawing/2014/main" id="{2851E047-67D1-4747-B291-0BF4AB182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724" y="4192230"/>
            <a:ext cx="3979026" cy="248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5803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edge.alluremedia.com.au/m/l/2014/03/CloudPatches.jpg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9" y="0"/>
            <a:ext cx="12438063" cy="700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1776204"/>
            <a:ext cx="11889564" cy="1721058"/>
          </a:xfrm>
        </p:spPr>
        <p:txBody>
          <a:bodyPr/>
          <a:lstStyle/>
          <a:p>
            <a:pPr algn="ctr"/>
            <a:r>
              <a:rPr lang="pt-BR" sz="7200" dirty="0">
                <a:solidFill>
                  <a:schemeClr val="accent3">
                    <a:lumMod val="75000"/>
                  </a:schemeClr>
                </a:solidFill>
              </a:rPr>
              <a:t>Tecnologias importantes ao</a:t>
            </a:r>
            <a:br>
              <a:rPr lang="pt-BR" sz="720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pt-BR" sz="7200" dirty="0">
                <a:solidFill>
                  <a:schemeClr val="accent3">
                    <a:lumMod val="75000"/>
                  </a:schemeClr>
                </a:solidFill>
              </a:rPr>
              <a:t>se falar em nuvem</a:t>
            </a:r>
          </a:p>
        </p:txBody>
      </p:sp>
    </p:spTree>
    <p:extLst>
      <p:ext uri="{BB962C8B-B14F-4D97-AF65-F5344CB8AC3E}">
        <p14:creationId xmlns:p14="http://schemas.microsoft.com/office/powerpoint/2010/main" val="182767513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O que mais importa nas tecnologias hoje?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668462"/>
            <a:ext cx="7086599" cy="426270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494949"/>
                </a:solidFill>
              </a:rPr>
              <a:t>Multiplataforma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5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494949"/>
                </a:solidFill>
              </a:rPr>
              <a:t>Open </a:t>
            </a:r>
            <a:r>
              <a:rPr lang="pt-BR" sz="2500" dirty="0" err="1">
                <a:solidFill>
                  <a:srgbClr val="494949"/>
                </a:solidFill>
              </a:rPr>
              <a:t>source</a:t>
            </a:r>
            <a:endParaRPr lang="pt-BR" sz="25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5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494949"/>
                </a:solidFill>
              </a:rPr>
              <a:t>Comunidades técnicas participando do desenvolvimento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5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494949"/>
                </a:solidFill>
              </a:rPr>
              <a:t>Flexibilidade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5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494949"/>
                </a:solidFill>
              </a:rPr>
              <a:t>Extensibilidade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6113CE8-C803-496B-B6FA-00429CFEE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0206" y="2340830"/>
            <a:ext cx="1362208" cy="163465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C779281-9FD3-4F13-9309-C7B4501C7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648" y="3736985"/>
            <a:ext cx="1233069" cy="1233069"/>
          </a:xfrm>
          <a:prstGeom prst="rect">
            <a:avLst/>
          </a:prstGeom>
        </p:spPr>
      </p:pic>
      <p:pic>
        <p:nvPicPr>
          <p:cNvPr id="10" name="Imagem 9" descr="Logotipo, Ícone&#10;&#10;Descrição gerada automaticamente">
            <a:extLst>
              <a:ext uri="{FF2B5EF4-FFF2-40B4-BE49-F238E27FC236}">
                <a16:creationId xmlns:a16="http://schemas.microsoft.com/office/drawing/2014/main" id="{3C71A36D-316D-43D7-ADC4-D26A8FA916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3132"/>
          <a:stretch/>
        </p:blipFill>
        <p:spPr>
          <a:xfrm>
            <a:off x="10627152" y="3644105"/>
            <a:ext cx="1636412" cy="1459357"/>
          </a:xfrm>
          <a:prstGeom prst="rect">
            <a:avLst/>
          </a:prstGeom>
        </p:spPr>
      </p:pic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BB187B28-818B-42DC-8F9C-DBB848F3FF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8956" y="4487112"/>
            <a:ext cx="1904707" cy="158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40991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Linux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668462"/>
            <a:ext cx="8229599" cy="460895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494949"/>
                </a:solidFill>
              </a:rPr>
              <a:t>Inúmeras distribuições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5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494949"/>
                </a:solidFill>
              </a:rPr>
              <a:t>Soluções open </a:t>
            </a:r>
            <a:r>
              <a:rPr lang="pt-BR" sz="2500" dirty="0" err="1">
                <a:solidFill>
                  <a:srgbClr val="494949"/>
                </a:solidFill>
              </a:rPr>
              <a:t>source</a:t>
            </a:r>
            <a:r>
              <a:rPr lang="pt-BR" sz="2500" dirty="0">
                <a:solidFill>
                  <a:srgbClr val="494949"/>
                </a:solidFill>
              </a:rPr>
              <a:t> empregam </a:t>
            </a:r>
            <a:r>
              <a:rPr lang="pt-BR" sz="2500" b="1" dirty="0">
                <a:solidFill>
                  <a:srgbClr val="494949"/>
                </a:solidFill>
              </a:rPr>
              <a:t>Ubuntu</a:t>
            </a:r>
            <a:r>
              <a:rPr lang="pt-BR" sz="2500" dirty="0">
                <a:solidFill>
                  <a:srgbClr val="494949"/>
                </a:solidFill>
              </a:rPr>
              <a:t> e </a:t>
            </a:r>
            <a:r>
              <a:rPr lang="pt-BR" sz="2500" b="1" dirty="0">
                <a:solidFill>
                  <a:srgbClr val="494949"/>
                </a:solidFill>
              </a:rPr>
              <a:t>Debian</a:t>
            </a:r>
            <a:r>
              <a:rPr lang="pt-BR" sz="2500" dirty="0">
                <a:solidFill>
                  <a:srgbClr val="494949"/>
                </a:solidFill>
              </a:rPr>
              <a:t> com mais frequência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5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494949"/>
                </a:solidFill>
              </a:rPr>
              <a:t>Alternativa preferida para hospedagem de aplicações na nuvem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5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b="1" dirty="0">
                <a:solidFill>
                  <a:srgbClr val="494949"/>
                </a:solidFill>
              </a:rPr>
              <a:t>WSL 2 (Windows </a:t>
            </a:r>
            <a:r>
              <a:rPr lang="pt-BR" sz="2500" b="1" dirty="0" err="1">
                <a:solidFill>
                  <a:srgbClr val="494949"/>
                </a:solidFill>
              </a:rPr>
              <a:t>Subsystem</a:t>
            </a:r>
            <a:r>
              <a:rPr lang="pt-BR" sz="2500" b="1" dirty="0">
                <a:solidFill>
                  <a:srgbClr val="494949"/>
                </a:solidFill>
              </a:rPr>
              <a:t> for Linux)</a:t>
            </a:r>
          </a:p>
          <a:p>
            <a:endParaRPr lang="pt-BR" sz="25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494949"/>
                </a:solidFill>
              </a:rPr>
              <a:t>A própria Microsoft integra hoje a </a:t>
            </a:r>
            <a:r>
              <a:rPr lang="pt-BR" sz="2500" b="1" dirty="0">
                <a:solidFill>
                  <a:srgbClr val="494949"/>
                </a:solidFill>
              </a:rPr>
              <a:t>Linux Foundation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C326365-0766-47E0-83B7-452505D27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8637" y="1787497"/>
            <a:ext cx="1877438" cy="2252926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0092BED2-300F-482A-876F-B5D6A09C8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030" y="4183061"/>
            <a:ext cx="1475251" cy="1475251"/>
          </a:xfrm>
          <a:prstGeom prst="rect">
            <a:avLst/>
          </a:prstGeom>
        </p:spPr>
      </p:pic>
      <p:pic>
        <p:nvPicPr>
          <p:cNvPr id="11" name="Imagem 10" descr="Forma, Círculo&#10;&#10;Descrição gerada automaticamente">
            <a:extLst>
              <a:ext uri="{FF2B5EF4-FFF2-40B4-BE49-F238E27FC236}">
                <a16:creationId xmlns:a16="http://schemas.microsoft.com/office/drawing/2014/main" id="{130F00BA-2465-45B9-B614-EB818CCEAC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1770"/>
          <a:stretch/>
        </p:blipFill>
        <p:spPr>
          <a:xfrm>
            <a:off x="10409236" y="4202758"/>
            <a:ext cx="1751531" cy="157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294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Git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668462"/>
            <a:ext cx="6857999" cy="475207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Versionamento de código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Multiplataforma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Facilidade no trabalho em equipes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Hoje um padrão de mercado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Soluções de hospedagem de código (</a:t>
            </a:r>
            <a:r>
              <a:rPr lang="pt-BR" sz="2800" b="1" dirty="0">
                <a:solidFill>
                  <a:srgbClr val="494949"/>
                </a:solidFill>
              </a:rPr>
              <a:t>GitHub</a:t>
            </a:r>
            <a:r>
              <a:rPr lang="pt-BR" sz="2800" dirty="0">
                <a:solidFill>
                  <a:srgbClr val="494949"/>
                </a:solidFill>
              </a:rPr>
              <a:t>) e automação baseadas em </a:t>
            </a:r>
            <a:r>
              <a:rPr lang="pt-BR" sz="2800" b="1" dirty="0" err="1">
                <a:solidFill>
                  <a:srgbClr val="494949"/>
                </a:solidFill>
              </a:rPr>
              <a:t>Git</a:t>
            </a:r>
            <a:endParaRPr lang="pt-BR" sz="2800" b="1" dirty="0">
              <a:solidFill>
                <a:srgbClr val="494949"/>
              </a:solidFill>
            </a:endParaRPr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84490DF2-8B6F-41AD-AA5C-2D792F8F1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837" y="2445660"/>
            <a:ext cx="3361347" cy="1404938"/>
          </a:xfrm>
          <a:prstGeom prst="rect">
            <a:avLst/>
          </a:prstGeom>
        </p:spPr>
      </p:pic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920D6499-29E1-49C3-8B43-9C37D6081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2437" y="4183062"/>
            <a:ext cx="1904707" cy="158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8315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Visual Studio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Code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668462"/>
            <a:ext cx="8686799" cy="457971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94949"/>
                </a:solidFill>
              </a:rPr>
              <a:t>Editor de código-fonte gratuito</a:t>
            </a:r>
            <a:r>
              <a:rPr lang="pt-BR" sz="2400" dirty="0">
                <a:solidFill>
                  <a:srgbClr val="494949"/>
                </a:solidFill>
              </a:rPr>
              <a:t>, não uma IDE!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94949"/>
                </a:solidFill>
              </a:rPr>
              <a:t>Debug</a:t>
            </a:r>
            <a:r>
              <a:rPr lang="pt-BR" sz="2400" dirty="0">
                <a:solidFill>
                  <a:srgbClr val="494949"/>
                </a:solidFill>
              </a:rPr>
              <a:t>, </a:t>
            </a:r>
            <a:r>
              <a:rPr lang="pt-BR" sz="2400" b="1" dirty="0" err="1">
                <a:solidFill>
                  <a:srgbClr val="494949"/>
                </a:solidFill>
              </a:rPr>
              <a:t>code</a:t>
            </a:r>
            <a:r>
              <a:rPr lang="pt-BR" sz="2400" b="1" dirty="0">
                <a:solidFill>
                  <a:srgbClr val="494949"/>
                </a:solidFill>
              </a:rPr>
              <a:t> complete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Compatível com </a:t>
            </a:r>
            <a:r>
              <a:rPr lang="pt-BR" sz="2400" b="1" dirty="0">
                <a:solidFill>
                  <a:srgbClr val="494949"/>
                </a:solidFill>
              </a:rPr>
              <a:t>Windows</a:t>
            </a:r>
            <a:r>
              <a:rPr lang="pt-BR" sz="2400" dirty="0">
                <a:solidFill>
                  <a:srgbClr val="494949"/>
                </a:solidFill>
              </a:rPr>
              <a:t>, </a:t>
            </a:r>
            <a:r>
              <a:rPr lang="pt-BR" sz="2400" b="1" dirty="0">
                <a:solidFill>
                  <a:srgbClr val="494949"/>
                </a:solidFill>
              </a:rPr>
              <a:t>Linux</a:t>
            </a:r>
            <a:r>
              <a:rPr lang="pt-BR" sz="2400" dirty="0">
                <a:solidFill>
                  <a:srgbClr val="494949"/>
                </a:solidFill>
              </a:rPr>
              <a:t> e </a:t>
            </a:r>
            <a:r>
              <a:rPr lang="pt-BR" sz="2400" b="1" dirty="0">
                <a:solidFill>
                  <a:srgbClr val="494949"/>
                </a:solidFill>
              </a:rPr>
              <a:t>Mac</a:t>
            </a: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Gigantesco ecossistema com desenvolvimento de </a:t>
            </a:r>
            <a:r>
              <a:rPr lang="pt-BR" sz="2400" b="1" dirty="0">
                <a:solidFill>
                  <a:srgbClr val="494949"/>
                </a:solidFill>
              </a:rPr>
              <a:t>extensões</a:t>
            </a:r>
          </a:p>
          <a:p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Frequentemente utilizado no </a:t>
            </a:r>
            <a:r>
              <a:rPr lang="pt-BR" sz="2400" b="1" dirty="0">
                <a:solidFill>
                  <a:srgbClr val="494949"/>
                </a:solidFill>
              </a:rPr>
              <a:t>Desenvolvimento Web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94949"/>
                </a:solidFill>
              </a:rPr>
              <a:t>Muito mais do que apenas tecnologias Microsoft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1501A3E-AF5E-4119-853D-B46EA3586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437" y="2659062"/>
            <a:ext cx="1833919" cy="183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7488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20662"/>
            <a:ext cx="11889564" cy="917575"/>
          </a:xfrm>
        </p:spPr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PowerShell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e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Bash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668462"/>
            <a:ext cx="11201399" cy="246836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Agilidade e produtividade na </a:t>
            </a:r>
            <a:r>
              <a:rPr lang="pt-BR" sz="2800" b="1" dirty="0">
                <a:solidFill>
                  <a:srgbClr val="494949"/>
                </a:solidFill>
              </a:rPr>
              <a:t>linha de comando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Scripts de automação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Multiplataforma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AC225E8-2C4E-4257-9ED2-CBF97F286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834" y="1492108"/>
            <a:ext cx="1709473" cy="1709473"/>
          </a:xfrm>
          <a:prstGeom prst="rect">
            <a:avLst/>
          </a:prstGeom>
        </p:spPr>
      </p:pic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6536727E-7027-4E90-8674-FFF5DFC693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9572"/>
          <a:stretch/>
        </p:blipFill>
        <p:spPr>
          <a:xfrm>
            <a:off x="10345002" y="2915405"/>
            <a:ext cx="1335341" cy="139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94291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20662"/>
            <a:ext cx="11889564" cy="917575"/>
          </a:xfrm>
        </p:spPr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Azure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DevOps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e GitHub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Actions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668462"/>
            <a:ext cx="7238999" cy="323780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Automação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Previsibilidade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Evitar falhas humanas na publicação de aplicações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B7E915E4-7083-45FD-951F-872196322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40779" y="3994149"/>
            <a:ext cx="1635258" cy="163525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13E1A34-BA1B-422C-B20D-941A9BE0FE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51837" y="2161681"/>
            <a:ext cx="1711459" cy="171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8371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1916" y="1238303"/>
            <a:ext cx="7692721" cy="5181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Most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Valuable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Professional (MVP)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Docker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Captain</a:t>
            </a: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Multi-Plataform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Technical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Audience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Contributor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(MTAC)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Arquiteto de Soluções/Software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+20 anos de experiência na área de Tecnologia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Community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Leader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Autor Técnico e Palestrante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837" y="36366"/>
            <a:ext cx="5541788" cy="1174896"/>
          </a:xfrm>
        </p:spPr>
        <p:txBody>
          <a:bodyPr anchor="ctr">
            <a:normAutofit/>
          </a:bodyPr>
          <a:lstStyle/>
          <a:p>
            <a:pPr algn="l"/>
            <a:r>
              <a:rPr lang="pt-PT" sz="4488" b="1" dirty="0">
                <a:solidFill>
                  <a:schemeClr val="bg2">
                    <a:lumMod val="25000"/>
                  </a:schemeClr>
                </a:solidFill>
              </a:rPr>
              <a:t>Renato Groffe</a:t>
            </a:r>
          </a:p>
        </p:txBody>
      </p:sp>
      <p:sp>
        <p:nvSpPr>
          <p:cNvPr id="17" name="Content Placeholder 1"/>
          <p:cNvSpPr txBox="1">
            <a:spLocks/>
          </p:cNvSpPr>
          <p:nvPr/>
        </p:nvSpPr>
        <p:spPr>
          <a:xfrm>
            <a:off x="883" y="6589794"/>
            <a:ext cx="12434710" cy="415870"/>
          </a:xfrm>
          <a:prstGeom prst="rect">
            <a:avLst/>
          </a:prstGeom>
          <a:solidFill>
            <a:srgbClr val="292929"/>
          </a:solidFill>
        </p:spPr>
        <p:txBody>
          <a:bodyPr vert="horz" lIns="93247" tIns="46623" rIns="93247" bIns="46623" rtlCol="0">
            <a:noAutofit/>
          </a:bodyPr>
          <a:lstStyle>
            <a:lvl1pPr marL="342900" indent="-3429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836" spc="300" dirty="0">
                <a:solidFill>
                  <a:schemeClr val="bg1"/>
                </a:solidFill>
              </a:rPr>
              <a:t>https://renatogroffe.medium.com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F16374F2-EFE7-4775-AD13-95766DD40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614" y="472111"/>
            <a:ext cx="2064045" cy="2290202"/>
          </a:xfrm>
          <a:prstGeom prst="rect">
            <a:avLst/>
          </a:prstGeom>
        </p:spPr>
      </p:pic>
      <p:pic>
        <p:nvPicPr>
          <p:cNvPr id="9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C942EB67-E85D-42B0-8C54-899E7CBFA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726" y="3083121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Placa branca com texto preto sobre fundo azul&#10;&#10;Descrição gerada automaticamente">
            <a:extLst>
              <a:ext uri="{FF2B5EF4-FFF2-40B4-BE49-F238E27FC236}">
                <a16:creationId xmlns:a16="http://schemas.microsoft.com/office/drawing/2014/main" id="{A06A382F-CB5E-49D3-A714-BF89782F31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042" y="4081293"/>
            <a:ext cx="1733820" cy="173382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1C07B8D-D885-A29F-54DF-949F736538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7226" y="3949208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7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20662"/>
            <a:ext cx="11889564" cy="917575"/>
          </a:xfrm>
        </p:spPr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Docker e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668462"/>
            <a:ext cx="9372599" cy="246836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Execução de aplicações de forma isolada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Menor dependência de ambiente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Escalabilidade</a:t>
            </a:r>
            <a:endParaRPr lang="pt-BR" sz="2800" b="1" dirty="0">
              <a:solidFill>
                <a:srgbClr val="494949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F2E0F05-5F7E-433F-9AD2-5C3E933FA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4437" y="2557263"/>
            <a:ext cx="1579567" cy="1579567"/>
          </a:xfrm>
          <a:prstGeom prst="rect">
            <a:avLst/>
          </a:prstGeom>
        </p:spPr>
      </p:pic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9EDDF171-EFC9-4C50-9DB1-EDA8B2487D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3855"/>
          <a:stretch/>
        </p:blipFill>
        <p:spPr>
          <a:xfrm>
            <a:off x="8320984" y="1672716"/>
            <a:ext cx="2268436" cy="128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42920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Iniciativas voltadas a software livre + nuvem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668462"/>
            <a:ext cx="6857999" cy="480060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Cloud </a:t>
            </a:r>
            <a:r>
              <a:rPr lang="pt-BR" sz="3200" dirty="0" err="1">
                <a:solidFill>
                  <a:srgbClr val="494949"/>
                </a:solidFill>
              </a:rPr>
              <a:t>Native</a:t>
            </a:r>
            <a:r>
              <a:rPr lang="pt-BR" sz="3200" dirty="0">
                <a:solidFill>
                  <a:srgbClr val="494949"/>
                </a:solidFill>
              </a:rPr>
              <a:t> </a:t>
            </a:r>
            <a:r>
              <a:rPr lang="pt-BR" sz="3200" dirty="0" err="1">
                <a:solidFill>
                  <a:srgbClr val="494949"/>
                </a:solidFill>
              </a:rPr>
              <a:t>Computing</a:t>
            </a:r>
            <a:r>
              <a:rPr lang="pt-BR" sz="3200" dirty="0">
                <a:solidFill>
                  <a:srgbClr val="494949"/>
                </a:solidFill>
              </a:rPr>
              <a:t> Foundation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Apache Software Foundation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Estas fundações estão por trás de diversas tecnologias </a:t>
            </a:r>
            <a:r>
              <a:rPr lang="pt-BR" sz="3200" b="1" dirty="0">
                <a:solidFill>
                  <a:srgbClr val="494949"/>
                </a:solidFill>
              </a:rPr>
              <a:t>open </a:t>
            </a:r>
            <a:r>
              <a:rPr lang="pt-BR" sz="3200" b="1" dirty="0" err="1">
                <a:solidFill>
                  <a:srgbClr val="494949"/>
                </a:solidFill>
              </a:rPr>
              <a:t>source</a:t>
            </a:r>
            <a:r>
              <a:rPr lang="pt-BR" sz="3200" dirty="0">
                <a:solidFill>
                  <a:srgbClr val="494949"/>
                </a:solidFill>
              </a:rPr>
              <a:t> hoje adotadas no </a:t>
            </a:r>
            <a:r>
              <a:rPr lang="pt-BR" sz="3200" b="1" dirty="0">
                <a:solidFill>
                  <a:srgbClr val="494949"/>
                </a:solidFill>
              </a:rPr>
              <a:t>mundo corporativo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</p:txBody>
      </p:sp>
      <p:pic>
        <p:nvPicPr>
          <p:cNvPr id="5" name="Imagem 4" descr="Forma&#10;&#10;Descrição gerada automaticamente com confiança média">
            <a:extLst>
              <a:ext uri="{FF2B5EF4-FFF2-40B4-BE49-F238E27FC236}">
                <a16:creationId xmlns:a16="http://schemas.microsoft.com/office/drawing/2014/main" id="{6A3A535B-19A0-47ED-8617-E122CB7FA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037" y="2087797"/>
            <a:ext cx="4619249" cy="733694"/>
          </a:xfrm>
          <a:prstGeom prst="rect">
            <a:avLst/>
          </a:prstGeom>
        </p:spPr>
      </p:pic>
      <p:pic>
        <p:nvPicPr>
          <p:cNvPr id="8" name="Imagem 7" descr="Uma imagem contendo Logotipo&#10;&#10;Descrição gerada automaticamente">
            <a:extLst>
              <a:ext uri="{FF2B5EF4-FFF2-40B4-BE49-F238E27FC236}">
                <a16:creationId xmlns:a16="http://schemas.microsoft.com/office/drawing/2014/main" id="{278EE422-3AF2-41F3-BA69-CE910DA3C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037" y="3277104"/>
            <a:ext cx="4084638" cy="199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245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edge.alluremedia.com.au/m/l/2014/03/CloudPatches.jpg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9" y="0"/>
            <a:ext cx="12438063" cy="700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1776204"/>
            <a:ext cx="11889564" cy="1721058"/>
          </a:xfrm>
        </p:spPr>
        <p:txBody>
          <a:bodyPr/>
          <a:lstStyle/>
          <a:p>
            <a:pPr algn="ctr"/>
            <a:r>
              <a:rPr lang="pt-BR" sz="7200" dirty="0">
                <a:solidFill>
                  <a:schemeClr val="accent3">
                    <a:lumMod val="75000"/>
                  </a:schemeClr>
                </a:solidFill>
              </a:rPr>
              <a:t>A Nuvem Microsoft</a:t>
            </a:r>
          </a:p>
        </p:txBody>
      </p:sp>
    </p:spTree>
    <p:extLst>
      <p:ext uri="{BB962C8B-B14F-4D97-AF65-F5344CB8AC3E}">
        <p14:creationId xmlns:p14="http://schemas.microsoft.com/office/powerpoint/2010/main" val="348340452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20662"/>
            <a:ext cx="11889564" cy="917575"/>
          </a:xfrm>
        </p:spPr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Azure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668462"/>
            <a:ext cx="8686799" cy="419191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Plataforma de </a:t>
            </a:r>
            <a:r>
              <a:rPr lang="pt-BR" sz="2800" b="1" dirty="0">
                <a:solidFill>
                  <a:srgbClr val="494949"/>
                </a:solidFill>
              </a:rPr>
              <a:t>cloud </a:t>
            </a:r>
            <a:r>
              <a:rPr lang="pt-BR" sz="2800" b="1" dirty="0" err="1">
                <a:solidFill>
                  <a:srgbClr val="494949"/>
                </a:solidFill>
              </a:rPr>
              <a:t>computing</a:t>
            </a:r>
            <a:r>
              <a:rPr lang="pt-BR" sz="2800" dirty="0">
                <a:solidFill>
                  <a:srgbClr val="494949"/>
                </a:solidFill>
              </a:rPr>
              <a:t> da </a:t>
            </a:r>
            <a:r>
              <a:rPr lang="pt-BR" sz="2800" b="1" dirty="0">
                <a:solidFill>
                  <a:srgbClr val="494949"/>
                </a:solidFill>
              </a:rPr>
              <a:t>Microsoft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Suporte a inúmeras tecnologias </a:t>
            </a:r>
            <a:r>
              <a:rPr lang="pt-BR" sz="2800" b="1" dirty="0">
                <a:solidFill>
                  <a:srgbClr val="494949"/>
                </a:solidFill>
              </a:rPr>
              <a:t>open </a:t>
            </a:r>
            <a:r>
              <a:rPr lang="pt-BR" sz="2800" b="1" dirty="0" err="1">
                <a:solidFill>
                  <a:srgbClr val="494949"/>
                </a:solidFill>
              </a:rPr>
              <a:t>source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Mais da metade dos recursos hoje executam em </a:t>
            </a:r>
            <a:r>
              <a:rPr lang="pt-BR" sz="2800" b="1" dirty="0">
                <a:solidFill>
                  <a:srgbClr val="494949"/>
                </a:solidFill>
              </a:rPr>
              <a:t>Linux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Utilizando por grandes, médias e pequenas empresas em todo o mundo</a:t>
            </a:r>
            <a:endParaRPr lang="pt-BR" sz="2800" b="1" dirty="0">
              <a:solidFill>
                <a:srgbClr val="494949"/>
              </a:solidFill>
            </a:endParaRPr>
          </a:p>
        </p:txBody>
      </p:sp>
      <p:pic>
        <p:nvPicPr>
          <p:cNvPr id="5" name="Imagem 4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01924349-6ED5-47CE-82CA-4A8B45921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837" y="2354262"/>
            <a:ext cx="2548729" cy="254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4275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20662"/>
            <a:ext cx="11889564" cy="917575"/>
          </a:xfrm>
        </p:spPr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Azure – Serviços importantes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668462"/>
            <a:ext cx="8686799" cy="387798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494949"/>
                </a:solidFill>
              </a:rPr>
              <a:t>Azure App Service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494949"/>
                </a:solidFill>
              </a:rPr>
              <a:t>Azure </a:t>
            </a:r>
            <a:r>
              <a:rPr lang="pt-BR" sz="3200" b="1" dirty="0" err="1">
                <a:solidFill>
                  <a:srgbClr val="494949"/>
                </a:solidFill>
              </a:rPr>
              <a:t>Storage</a:t>
            </a: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494949"/>
                </a:solidFill>
              </a:rPr>
              <a:t>Azure </a:t>
            </a:r>
            <a:r>
              <a:rPr lang="pt-BR" sz="3200" b="1" dirty="0" err="1">
                <a:solidFill>
                  <a:srgbClr val="494949"/>
                </a:solidFill>
              </a:rPr>
              <a:t>Functions</a:t>
            </a: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494949"/>
                </a:solidFill>
              </a:rPr>
              <a:t>Azure SQL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D2A4CFF-F635-40AC-B4FD-708195723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7768" y="3088775"/>
            <a:ext cx="1229266" cy="122926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3D5A48E-DC13-4BFC-BEB2-384EF1B82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3037" y="4487862"/>
            <a:ext cx="1381460" cy="1381460"/>
          </a:xfrm>
          <a:prstGeom prst="rect">
            <a:avLst/>
          </a:prstGeom>
        </p:spPr>
      </p:pic>
      <p:pic>
        <p:nvPicPr>
          <p:cNvPr id="9" name="Imagem 8" descr="Uma imagem contendo Ícone&#10;&#10;Descrição gerada automaticamente">
            <a:extLst>
              <a:ext uri="{FF2B5EF4-FFF2-40B4-BE49-F238E27FC236}">
                <a16:creationId xmlns:a16="http://schemas.microsoft.com/office/drawing/2014/main" id="{45B9F0D1-FFEF-401D-8EFD-7674208E2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5230" y="3074701"/>
            <a:ext cx="1229267" cy="1229267"/>
          </a:xfrm>
          <a:prstGeom prst="rect">
            <a:avLst/>
          </a:prstGeom>
        </p:spPr>
      </p:pic>
      <p:pic>
        <p:nvPicPr>
          <p:cNvPr id="10" name="Imagem 9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13BBB869-636F-4A1C-9871-9E44058B5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616" y="964443"/>
            <a:ext cx="2243349" cy="2243349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4BB61239-5384-4D09-91F7-ACE6E5F47A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61671" y="4467600"/>
            <a:ext cx="1381460" cy="138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34048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edge.alluremedia.com.au/m/l/2014/03/CloudPatches.jpg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9" y="0"/>
            <a:ext cx="12438063" cy="700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1776204"/>
            <a:ext cx="11889564" cy="1721058"/>
          </a:xfrm>
        </p:spPr>
        <p:txBody>
          <a:bodyPr/>
          <a:lstStyle/>
          <a:p>
            <a:pPr algn="ctr"/>
            <a:r>
              <a:rPr lang="pt-BR" sz="7200" dirty="0">
                <a:solidFill>
                  <a:schemeClr val="accent3">
                    <a:lumMod val="75000"/>
                  </a:schemeClr>
                </a:solidFill>
              </a:rPr>
              <a:t>Carreira, certificação…</a:t>
            </a:r>
          </a:p>
        </p:txBody>
      </p:sp>
    </p:spTree>
    <p:extLst>
      <p:ext uri="{BB962C8B-B14F-4D97-AF65-F5344CB8AC3E}">
        <p14:creationId xmlns:p14="http://schemas.microsoft.com/office/powerpoint/2010/main" val="276789904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20662"/>
            <a:ext cx="11889564" cy="917575"/>
          </a:xfrm>
        </p:spPr>
        <p:txBody>
          <a:bodyPr/>
          <a:lstStyle/>
          <a:p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Considerações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importantes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668462"/>
            <a:ext cx="7467599" cy="323780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Aprendizado contínuo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O papel do </a:t>
            </a:r>
            <a:r>
              <a:rPr lang="pt-BR" sz="3200" b="1" dirty="0">
                <a:solidFill>
                  <a:srgbClr val="494949"/>
                </a:solidFill>
              </a:rPr>
              <a:t>Arquiteto de Nuvem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O exame de certificação </a:t>
            </a:r>
            <a:r>
              <a:rPr lang="pt-BR" sz="3200" b="1" dirty="0">
                <a:solidFill>
                  <a:srgbClr val="494949"/>
                </a:solidFill>
              </a:rPr>
              <a:t>AZ-900 – Azure Fundamentals</a:t>
            </a: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B552CBA4-C2B4-4169-B843-82BE727DE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437" y="2981453"/>
            <a:ext cx="2564994" cy="2564994"/>
          </a:xfrm>
          <a:prstGeom prst="rect">
            <a:avLst/>
          </a:prstGeom>
        </p:spPr>
      </p:pic>
      <p:pic>
        <p:nvPicPr>
          <p:cNvPr id="6" name="Imagem 5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4D49AC1C-01B5-44B2-8568-B91210548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237" y="1411074"/>
            <a:ext cx="2425497" cy="242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5252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edge.alluremedia.com.au/m/l/2014/03/CloudPatches.jpg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9" y="0"/>
            <a:ext cx="12438063" cy="700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1776204"/>
            <a:ext cx="11889564" cy="1721058"/>
          </a:xfrm>
        </p:spPr>
        <p:txBody>
          <a:bodyPr/>
          <a:lstStyle/>
          <a:p>
            <a:pPr algn="ctr"/>
            <a:r>
              <a:rPr lang="pt-BR" sz="7200" dirty="0">
                <a:solidFill>
                  <a:schemeClr val="accent3">
                    <a:lumMod val="75000"/>
                  </a:schemeClr>
                </a:solidFill>
              </a:rPr>
              <a:t>Inteligência Artificial</a:t>
            </a:r>
          </a:p>
        </p:txBody>
      </p:sp>
    </p:spTree>
    <p:extLst>
      <p:ext uri="{BB962C8B-B14F-4D97-AF65-F5344CB8AC3E}">
        <p14:creationId xmlns:p14="http://schemas.microsoft.com/office/powerpoint/2010/main" val="46812853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Inteligência: uma visão geral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439862"/>
            <a:ext cx="6889916" cy="486287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Advento da OpenAI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rgbClr val="494949"/>
                </a:solidFill>
              </a:rPr>
              <a:t>IAs</a:t>
            </a:r>
            <a:r>
              <a:rPr lang="pt-BR" sz="3200" dirty="0">
                <a:solidFill>
                  <a:srgbClr val="494949"/>
                </a:solidFill>
              </a:rPr>
              <a:t> generativas, Large </a:t>
            </a:r>
            <a:r>
              <a:rPr lang="pt-BR" sz="3200" dirty="0" err="1">
                <a:solidFill>
                  <a:srgbClr val="494949"/>
                </a:solidFill>
              </a:rPr>
              <a:t>Language</a:t>
            </a:r>
            <a:r>
              <a:rPr lang="pt-BR" sz="3200" dirty="0">
                <a:solidFill>
                  <a:srgbClr val="494949"/>
                </a:solidFill>
              </a:rPr>
              <a:t> Models (</a:t>
            </a:r>
            <a:r>
              <a:rPr lang="pt-BR" sz="3200" dirty="0" err="1">
                <a:solidFill>
                  <a:srgbClr val="494949"/>
                </a:solidFill>
              </a:rPr>
              <a:t>LLMs</a:t>
            </a:r>
            <a:r>
              <a:rPr lang="pt-BR" sz="3200" dirty="0">
                <a:solidFill>
                  <a:srgbClr val="494949"/>
                </a:solidFill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rgbClr val="494949"/>
                </a:solidFill>
              </a:rPr>
              <a:t>Copilots</a:t>
            </a: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rgbClr val="494949"/>
                </a:solidFill>
              </a:rPr>
              <a:t>Llama</a:t>
            </a:r>
            <a:r>
              <a:rPr lang="pt-BR" sz="3200" dirty="0">
                <a:solidFill>
                  <a:srgbClr val="494949"/>
                </a:solidFill>
              </a:rPr>
              <a:t> / </a:t>
            </a:r>
            <a:r>
              <a:rPr lang="pt-BR" sz="3200" dirty="0" err="1">
                <a:solidFill>
                  <a:srgbClr val="494949"/>
                </a:solidFill>
              </a:rPr>
              <a:t>Ollama</a:t>
            </a: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384588DC-E3B1-B184-BBBD-3474B9572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554" y="1838980"/>
            <a:ext cx="2538074" cy="1586296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E51C1003-80F3-5D15-78ED-39FD20D7F6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862"/>
          <a:stretch/>
        </p:blipFill>
        <p:spPr>
          <a:xfrm>
            <a:off x="9799637" y="1932934"/>
            <a:ext cx="1371600" cy="139838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A78E8FD-E82A-54A5-A99B-19F906054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5837" y="3533134"/>
            <a:ext cx="1041455" cy="1472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A8C6CC3-838B-88E3-1C0A-A9C4E63D95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9173" y="3009807"/>
            <a:ext cx="2773455" cy="277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62130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GitHub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Copilot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: uma visão geral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8839199" cy="550304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Parceria entre </a:t>
            </a:r>
            <a:r>
              <a:rPr lang="pt-BR" sz="3200" dirty="0" err="1">
                <a:solidFill>
                  <a:srgbClr val="494949"/>
                </a:solidFill>
              </a:rPr>
              <a:t>OpenAI</a:t>
            </a:r>
            <a:r>
              <a:rPr lang="pt-BR" sz="3200" dirty="0">
                <a:solidFill>
                  <a:srgbClr val="494949"/>
                </a:solidFill>
              </a:rPr>
              <a:t> e GitHub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AI </a:t>
            </a:r>
            <a:r>
              <a:rPr lang="pt-BR" sz="3200" dirty="0" err="1">
                <a:solidFill>
                  <a:srgbClr val="494949"/>
                </a:solidFill>
              </a:rPr>
              <a:t>pair</a:t>
            </a:r>
            <a:r>
              <a:rPr lang="pt-BR" sz="3200" dirty="0">
                <a:solidFill>
                  <a:srgbClr val="494949"/>
                </a:solidFill>
              </a:rPr>
              <a:t> </a:t>
            </a:r>
            <a:r>
              <a:rPr lang="pt-BR" sz="3200" dirty="0" err="1">
                <a:solidFill>
                  <a:srgbClr val="494949"/>
                </a:solidFill>
              </a:rPr>
              <a:t>programming</a:t>
            </a: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Uso do </a:t>
            </a:r>
            <a:r>
              <a:rPr lang="pt-BR" sz="3200" dirty="0" err="1">
                <a:solidFill>
                  <a:srgbClr val="494949"/>
                </a:solidFill>
              </a:rPr>
              <a:t>OpenAI</a:t>
            </a:r>
            <a:r>
              <a:rPr lang="pt-BR" sz="3200" dirty="0">
                <a:solidFill>
                  <a:srgbClr val="494949"/>
                </a:solidFill>
              </a:rPr>
              <a:t> Codex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Planos individuais e empresariais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Sugestões codificando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384588DC-E3B1-B184-BBBD-3474B9572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554" y="2184108"/>
            <a:ext cx="2538074" cy="1586296"/>
          </a:xfrm>
          <a:prstGeom prst="rect">
            <a:avLst/>
          </a:prstGeom>
        </p:spPr>
      </p:pic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8F99FF91-A98E-8660-5BF8-9C495AAF6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938" y="3514525"/>
            <a:ext cx="2201863" cy="2201863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E51C1003-80F3-5D15-78ED-39FD20D7F6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5862"/>
          <a:stretch/>
        </p:blipFill>
        <p:spPr>
          <a:xfrm>
            <a:off x="9799637" y="2278062"/>
            <a:ext cx="1371600" cy="139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5044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Conteúdos desta apresentação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238" y="3970797"/>
            <a:ext cx="11430000" cy="517065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rgbClr val="494949"/>
                </a:solidFill>
                <a:hlinkClick r:id="rId3"/>
              </a:rPr>
              <a:t>https://github.com/renatogroffe/Nuvem-IA-Mercado_Anhanguera-2024-10</a:t>
            </a:r>
            <a:endParaRPr lang="pt-BR" sz="2400" dirty="0">
              <a:solidFill>
                <a:srgbClr val="494949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0B5C400-A25E-D40C-ADA2-5A9D073A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016" y="4930937"/>
            <a:ext cx="888605" cy="106632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4BBA08B-3871-9D08-3547-7ED20DE4A1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7607" y="4923227"/>
            <a:ext cx="1011962" cy="1011962"/>
          </a:xfrm>
          <a:prstGeom prst="rect">
            <a:avLst/>
          </a:prstGeom>
        </p:spPr>
      </p:pic>
      <p:pic>
        <p:nvPicPr>
          <p:cNvPr id="10" name="Imagem 9" descr="Logotipo, Ícone&#10;&#10;Descrição gerada automaticamente">
            <a:extLst>
              <a:ext uri="{FF2B5EF4-FFF2-40B4-BE49-F238E27FC236}">
                <a16:creationId xmlns:a16="http://schemas.microsoft.com/office/drawing/2014/main" id="{8AB6A2F7-02AD-7327-CF2F-9754897BEF8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3132"/>
          <a:stretch/>
        </p:blipFill>
        <p:spPr>
          <a:xfrm>
            <a:off x="4486926" y="4930937"/>
            <a:ext cx="1067476" cy="95197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826E1FF-4E36-581C-C7B5-6FFC0CC38C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3126" y="4839187"/>
            <a:ext cx="1098698" cy="1098698"/>
          </a:xfrm>
          <a:prstGeom prst="rect">
            <a:avLst/>
          </a:prstGeom>
        </p:spPr>
      </p:pic>
      <p:pic>
        <p:nvPicPr>
          <p:cNvPr id="13" name="Imagem 12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56124502-AEAE-26F2-9322-3641838675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9637" y="4792662"/>
            <a:ext cx="1298379" cy="1298379"/>
          </a:xfrm>
          <a:prstGeom prst="rect">
            <a:avLst/>
          </a:prstGeom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A5F7EA95-7DC3-C7C3-46BF-0502BBA348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5126" y="4887931"/>
            <a:ext cx="1900067" cy="118754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B653A764-A6A2-D88A-38DD-5F50C584FE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6135" y="1255855"/>
            <a:ext cx="2524204" cy="252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40728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GitHub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Copilot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: uma visão geral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8839199" cy="544764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Produtividade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Aceleração do aprendizado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Suporte a dezenas de tecnologias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Visual Studio </a:t>
            </a:r>
            <a:r>
              <a:rPr lang="pt-BR" sz="3600" dirty="0" err="1">
                <a:solidFill>
                  <a:srgbClr val="494949"/>
                </a:solidFill>
              </a:rPr>
              <a:t>Code</a:t>
            </a:r>
            <a:r>
              <a:rPr lang="pt-BR" sz="3600" dirty="0">
                <a:solidFill>
                  <a:srgbClr val="494949"/>
                </a:solidFill>
              </a:rPr>
              <a:t>, Visual Studio 2022, </a:t>
            </a:r>
            <a:r>
              <a:rPr lang="pt-BR" sz="3600" dirty="0" err="1">
                <a:solidFill>
                  <a:srgbClr val="494949"/>
                </a:solidFill>
              </a:rPr>
              <a:t>Neovim</a:t>
            </a:r>
            <a:r>
              <a:rPr lang="pt-BR" sz="3600" dirty="0">
                <a:solidFill>
                  <a:srgbClr val="494949"/>
                </a:solidFill>
              </a:rPr>
              <a:t>, </a:t>
            </a:r>
            <a:r>
              <a:rPr lang="pt-BR" sz="3600" dirty="0" err="1">
                <a:solidFill>
                  <a:srgbClr val="494949"/>
                </a:solidFill>
              </a:rPr>
              <a:t>JetBrains</a:t>
            </a:r>
            <a:r>
              <a:rPr lang="pt-BR" sz="3600" dirty="0">
                <a:solidFill>
                  <a:srgbClr val="494949"/>
                </a:solidFill>
              </a:rPr>
              <a:t> </a:t>
            </a:r>
            <a:r>
              <a:rPr lang="pt-BR" sz="3600" dirty="0" err="1">
                <a:solidFill>
                  <a:srgbClr val="494949"/>
                </a:solidFill>
              </a:rPr>
              <a:t>IDEs</a:t>
            </a: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384588DC-E3B1-B184-BBBD-3474B9572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554" y="2184108"/>
            <a:ext cx="2538074" cy="1586296"/>
          </a:xfrm>
          <a:prstGeom prst="rect">
            <a:avLst/>
          </a:prstGeom>
        </p:spPr>
      </p:pic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8F99FF91-A98E-8660-5BF8-9C495AAF6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938" y="3514525"/>
            <a:ext cx="2201863" cy="2201863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E51C1003-80F3-5D15-78ED-39FD20D7F6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5862"/>
          <a:stretch/>
        </p:blipFill>
        <p:spPr>
          <a:xfrm>
            <a:off x="9799637" y="2278062"/>
            <a:ext cx="1371600" cy="139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9373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F489A2-CD14-C7DF-36D6-53F69DADE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BC16B52-264A-5FED-B42F-37349D4379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343EBB2-EBEC-680D-BBA2-248DC7337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" y="0"/>
            <a:ext cx="1243471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5994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Conteúdos desta apresentação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238" y="3970797"/>
            <a:ext cx="11430000" cy="517065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rgbClr val="494949"/>
                </a:solidFill>
                <a:hlinkClick r:id="rId3"/>
              </a:rPr>
              <a:t>https://github.com/renatogroffe/Nuvem-IA-Mercado_Anhanguera-2024-10</a:t>
            </a:r>
            <a:endParaRPr lang="pt-BR" sz="2400" dirty="0">
              <a:solidFill>
                <a:srgbClr val="494949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0B5C400-A25E-D40C-ADA2-5A9D073A9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016" y="4930937"/>
            <a:ext cx="888605" cy="106632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4BBA08B-3871-9D08-3547-7ED20DE4A1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7607" y="4923227"/>
            <a:ext cx="1011962" cy="1011962"/>
          </a:xfrm>
          <a:prstGeom prst="rect">
            <a:avLst/>
          </a:prstGeom>
        </p:spPr>
      </p:pic>
      <p:pic>
        <p:nvPicPr>
          <p:cNvPr id="10" name="Imagem 9" descr="Logotipo, Ícone&#10;&#10;Descrição gerada automaticamente">
            <a:extLst>
              <a:ext uri="{FF2B5EF4-FFF2-40B4-BE49-F238E27FC236}">
                <a16:creationId xmlns:a16="http://schemas.microsoft.com/office/drawing/2014/main" id="{8AB6A2F7-02AD-7327-CF2F-9754897BEF8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3132"/>
          <a:stretch/>
        </p:blipFill>
        <p:spPr>
          <a:xfrm>
            <a:off x="4486926" y="4930937"/>
            <a:ext cx="1067476" cy="95197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826E1FF-4E36-581C-C7B5-6FFC0CC38C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3126" y="4839187"/>
            <a:ext cx="1098698" cy="1098698"/>
          </a:xfrm>
          <a:prstGeom prst="rect">
            <a:avLst/>
          </a:prstGeom>
        </p:spPr>
      </p:pic>
      <p:pic>
        <p:nvPicPr>
          <p:cNvPr id="13" name="Imagem 12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56124502-AEAE-26F2-9322-3641838675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9637" y="4792662"/>
            <a:ext cx="1298379" cy="1298379"/>
          </a:xfrm>
          <a:prstGeom prst="rect">
            <a:avLst/>
          </a:prstGeom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A5F7EA95-7DC3-C7C3-46BF-0502BBA348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5126" y="4887931"/>
            <a:ext cx="1900067" cy="118754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B653A764-A6A2-D88A-38DD-5F50C584FE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6135" y="1255855"/>
            <a:ext cx="2524204" cy="252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9420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/>
          <p:cNvGrpSpPr/>
          <p:nvPr/>
        </p:nvGrpSpPr>
        <p:grpSpPr>
          <a:xfrm>
            <a:off x="0" y="0"/>
            <a:ext cx="12436475" cy="7078662"/>
            <a:chOff x="0" y="5843723"/>
            <a:chExt cx="12436475" cy="1150802"/>
          </a:xfrm>
        </p:grpSpPr>
        <p:sp>
          <p:nvSpPr>
            <p:cNvPr id="7" name="Retângulo 6"/>
            <p:cNvSpPr/>
            <p:nvPr/>
          </p:nvSpPr>
          <p:spPr bwMode="auto">
            <a:xfrm>
              <a:off x="0" y="5854505"/>
              <a:ext cx="12436475" cy="1140020"/>
            </a:xfrm>
            <a:prstGeom prst="rect">
              <a:avLst/>
            </a:prstGeom>
            <a:solidFill>
              <a:srgbClr val="29292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tângulo 7"/>
            <p:cNvSpPr/>
            <p:nvPr/>
          </p:nvSpPr>
          <p:spPr bwMode="auto">
            <a:xfrm>
              <a:off x="0" y="5843723"/>
              <a:ext cx="12436475" cy="10782"/>
            </a:xfrm>
            <a:prstGeom prst="rect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50825" y="5169852"/>
            <a:ext cx="11934824" cy="627864"/>
          </a:xfrm>
        </p:spPr>
        <p:txBody>
          <a:bodyPr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Título 3">
            <a:extLst>
              <a:ext uri="{FF2B5EF4-FFF2-40B4-BE49-F238E27FC236}">
                <a16:creationId xmlns:a16="http://schemas.microsoft.com/office/drawing/2014/main" id="{1581A68B-F4F2-4842-B63E-4808CD8AE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837" y="2883852"/>
            <a:ext cx="4876800" cy="1181862"/>
          </a:xfrm>
        </p:spPr>
        <p:txBody>
          <a:bodyPr/>
          <a:lstStyle/>
          <a:p>
            <a:r>
              <a:rPr lang="pt-BR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93502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Agenda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11887200" cy="312085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Tecnologias em alta no mercado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Nuvem, Inteligência Artificial...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Quando utilizar, recomendações…</a:t>
            </a:r>
          </a:p>
        </p:txBody>
      </p:sp>
    </p:spTree>
    <p:extLst>
      <p:ext uri="{BB962C8B-B14F-4D97-AF65-F5344CB8AC3E}">
        <p14:creationId xmlns:p14="http://schemas.microsoft.com/office/powerpoint/2010/main" val="293939069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Por que a nuvem?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7924799" cy="496751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Priorizar negócio, ao invés de somente a tecnologia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Escalabilidade para atender a demandas crescentes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Aumento de produtividade, eficiência e redução de custos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O </a:t>
            </a:r>
            <a:r>
              <a:rPr lang="pt-BR" sz="2800" b="1" dirty="0">
                <a:solidFill>
                  <a:srgbClr val="494949"/>
                </a:solidFill>
              </a:rPr>
              <a:t>Microsoft Azure</a:t>
            </a:r>
            <a:r>
              <a:rPr lang="pt-BR" sz="2800" dirty="0">
                <a:solidFill>
                  <a:srgbClr val="494949"/>
                </a:solidFill>
              </a:rPr>
              <a:t> é uma das plataformas em nuvem mais utilizadas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26841AFE-FC39-49DE-8EE4-C2BECEC59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952" y="2049462"/>
            <a:ext cx="3022194" cy="302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89731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Escalabilidade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2D770B4C-2ECF-46BB-9E3A-00DD977D5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575" y="1690688"/>
            <a:ext cx="756285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27456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Serviço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1908" y="2735262"/>
            <a:ext cx="7162799" cy="1181862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Ideia básica por trás do conceito de </a:t>
            </a:r>
            <a:r>
              <a:rPr lang="pt-BR" sz="3600" b="1" dirty="0">
                <a:solidFill>
                  <a:srgbClr val="494949"/>
                </a:solidFill>
              </a:rPr>
              <a:t>cloud </a:t>
            </a:r>
            <a:r>
              <a:rPr lang="pt-BR" sz="3600" b="1" dirty="0" err="1">
                <a:solidFill>
                  <a:srgbClr val="494949"/>
                </a:solidFill>
              </a:rPr>
              <a:t>computing</a:t>
            </a:r>
            <a:endParaRPr lang="pt-BR" sz="3600" b="1" dirty="0">
              <a:solidFill>
                <a:srgbClr val="494949"/>
              </a:solidFill>
            </a:endParaRPr>
          </a:p>
        </p:txBody>
      </p:sp>
      <p:pic>
        <p:nvPicPr>
          <p:cNvPr id="5" name="Imagem 4" descr="Uma imagem contendo texto&#10;&#10;Descrição gerada automaticamente">
            <a:extLst>
              <a:ext uri="{FF2B5EF4-FFF2-40B4-BE49-F238E27FC236}">
                <a16:creationId xmlns:a16="http://schemas.microsoft.com/office/drawing/2014/main" id="{ADE94939-B337-4368-B78A-B7450F4E8E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4" r="15332"/>
          <a:stretch/>
        </p:blipFill>
        <p:spPr>
          <a:xfrm>
            <a:off x="7742237" y="1637545"/>
            <a:ext cx="4008583" cy="371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5263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On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Premise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x Nuvem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8E7FCDE7-ED15-4ED1-B5B0-E08F21D89ACE}"/>
              </a:ext>
            </a:extLst>
          </p:cNvPr>
          <p:cNvGrpSpPr/>
          <p:nvPr/>
        </p:nvGrpSpPr>
        <p:grpSpPr>
          <a:xfrm>
            <a:off x="1994694" y="1871604"/>
            <a:ext cx="8202612" cy="4104755"/>
            <a:chOff x="1994694" y="1871604"/>
            <a:chExt cx="8202612" cy="4104755"/>
          </a:xfrm>
        </p:grpSpPr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971CC69E-88AD-463F-B203-7C2DF35B5894}"/>
                </a:ext>
              </a:extLst>
            </p:cNvPr>
            <p:cNvGrpSpPr/>
            <p:nvPr/>
          </p:nvGrpSpPr>
          <p:grpSpPr>
            <a:xfrm>
              <a:off x="1994694" y="1871604"/>
              <a:ext cx="8202612" cy="4104755"/>
              <a:chOff x="1994694" y="1871604"/>
              <a:chExt cx="8202612" cy="4104755"/>
            </a:xfrm>
          </p:grpSpPr>
          <p:pic>
            <p:nvPicPr>
              <p:cNvPr id="15" name="Imagem 14" descr="Uma imagem contendo cartão de visita, texto&#10;&#10;Descrição gerada automaticamente">
                <a:extLst>
                  <a:ext uri="{FF2B5EF4-FFF2-40B4-BE49-F238E27FC236}">
                    <a16:creationId xmlns:a16="http://schemas.microsoft.com/office/drawing/2014/main" id="{EFFA412E-6297-432E-9C95-E22A7B05D2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4694" y="1871604"/>
                <a:ext cx="8202612" cy="4104755"/>
              </a:xfrm>
              <a:prstGeom prst="rect">
                <a:avLst/>
              </a:prstGeom>
            </p:spPr>
          </p:pic>
          <p:pic>
            <p:nvPicPr>
              <p:cNvPr id="16" name="Imagem 15" descr="Uma imagem contendo cartão de visita, texto&#10;&#10;Descrição gerada automaticamente">
                <a:extLst>
                  <a:ext uri="{FF2B5EF4-FFF2-40B4-BE49-F238E27FC236}">
                    <a16:creationId xmlns:a16="http://schemas.microsoft.com/office/drawing/2014/main" id="{73CE34FA-25D7-47B6-9477-11E841C710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8879"/>
              <a:stretch/>
            </p:blipFill>
            <p:spPr>
              <a:xfrm>
                <a:off x="1994694" y="2245677"/>
                <a:ext cx="8202612" cy="866978"/>
              </a:xfrm>
              <a:prstGeom prst="rect">
                <a:avLst/>
              </a:prstGeom>
            </p:spPr>
          </p:pic>
        </p:grp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504CBFB1-C76B-4A52-91A7-3E1BC4F36425}"/>
                </a:ext>
              </a:extLst>
            </p:cNvPr>
            <p:cNvSpPr txBox="1"/>
            <p:nvPr/>
          </p:nvSpPr>
          <p:spPr>
            <a:xfrm>
              <a:off x="2876366" y="2734321"/>
              <a:ext cx="20596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On Premise</a:t>
              </a:r>
              <a:endParaRPr lang="pt-BR" sz="2400" dirty="0">
                <a:solidFill>
                  <a:schemeClr val="bg1"/>
                </a:solidFill>
              </a:endParaRP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540E751C-3AB9-47B0-9C18-A2496BCD42B6}"/>
                </a:ext>
              </a:extLst>
            </p:cNvPr>
            <p:cNvSpPr txBox="1"/>
            <p:nvPr/>
          </p:nvSpPr>
          <p:spPr>
            <a:xfrm>
              <a:off x="5514518" y="2718050"/>
              <a:ext cx="20596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chemeClr val="bg1"/>
                  </a:solidFill>
                </a:rPr>
                <a:t>Nuvem</a:t>
              </a:r>
              <a:endParaRPr lang="pt-BR" sz="2400" dirty="0">
                <a:solidFill>
                  <a:schemeClr val="bg1"/>
                </a:solidFill>
              </a:endParaRP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24EBE95F-B5AD-475D-AB75-C3B71705D50E}"/>
                </a:ext>
              </a:extLst>
            </p:cNvPr>
            <p:cNvSpPr txBox="1"/>
            <p:nvPr/>
          </p:nvSpPr>
          <p:spPr>
            <a:xfrm>
              <a:off x="7807738" y="2718049"/>
              <a:ext cx="20596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chemeClr val="bg1"/>
                  </a:solidFill>
                </a:rPr>
                <a:t>Híbrido</a:t>
              </a:r>
              <a:endParaRPr lang="pt-BR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649274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Diferentes alternativas na nuvem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7924799" cy="494904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 err="1">
                <a:solidFill>
                  <a:srgbClr val="494949"/>
                </a:solidFill>
              </a:rPr>
              <a:t>Infrastructure</a:t>
            </a:r>
            <a:r>
              <a:rPr lang="pt-BR" sz="3600" dirty="0">
                <a:solidFill>
                  <a:srgbClr val="494949"/>
                </a:solidFill>
              </a:rPr>
              <a:t> as a Service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 err="1">
                <a:solidFill>
                  <a:srgbClr val="494949"/>
                </a:solidFill>
              </a:rPr>
              <a:t>Database</a:t>
            </a:r>
            <a:r>
              <a:rPr lang="pt-BR" sz="3600" dirty="0">
                <a:solidFill>
                  <a:srgbClr val="494949"/>
                </a:solidFill>
              </a:rPr>
              <a:t> as a Service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Platform as a Service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Containers</a:t>
            </a:r>
          </a:p>
          <a:p>
            <a:endParaRPr lang="pt-BR" sz="3600" dirty="0">
              <a:solidFill>
                <a:srgbClr val="494949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988F8A-D595-4E56-BE71-FAD631101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952" y="2049462"/>
            <a:ext cx="3022194" cy="302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39104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.potx" id="{61D5EBA6-A23E-492C-8A07-E4BCB14E768B}" vid="{2C5385DD-25CC-4B4A-8E83-9D91F0EF820F}"/>
    </a:ext>
  </a:extLst>
</a:theme>
</file>

<file path=ppt/theme/theme2.xml><?xml version="1.0" encoding="utf-8"?>
<a:theme xmlns:a="http://schemas.openxmlformats.org/drawingml/2006/main" name="1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" id="{08B3FEDF-27CE-477E-A1F2-9805036CC047}" vid="{CD0BEC05-913A-4A4A-B174-12DECD18D25B}"/>
    </a:ext>
  </a:extLst>
</a:theme>
</file>

<file path=ppt/theme/theme3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4.xml><?xml version="1.0" encoding="utf-8"?>
<a:theme xmlns:a="http://schemas.openxmlformats.org/drawingml/2006/main" name="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Georgia World Congress Center</TermName>
          <TermId xmlns="http://schemas.microsoft.com/office/infopath/2007/PartnerControls">ea0ece34-59a6-4d43-8d9e-d0f9e2a2f1ce</TermId>
        </TermInfo>
      </Terms>
    </d12e2661e9634d9aa98bbb375f31aced>
    <Event_x0020_Start_x0020_Date xmlns="01c77077-aee4-4b5f-bd4e-9cd40a6fff29">2016-09-25T07:00:00+00:00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Atlanta</TermName>
          <TermId xmlns="http://schemas.microsoft.com/office/infopath/2007/PartnerControls">01fb9831-5840-48a0-a576-3e48f42baa53</TermId>
        </TermInfo>
      </Terms>
    </iaa5f83406f94009a0f6a3e890699ff7>
    <External_x0020_Speaker xmlns="01c77077-aee4-4b5f-bd4e-9cd40a6fff29">Michael Kelley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2016-09-28T04:00:00+00:00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BRK2158</Session_x0020_Code>
    <Event_x0020_End_x0020_Date xmlns="01c77077-aee4-4b5f-bd4e-9cd40a6fff29">2016-09-30T07:00:00+00:00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 2016</TermName>
          <TermId xmlns="http://schemas.microsoft.com/office/infopath/2007/PartnerControls">e2f6a88c-86f9-4b25-a2af-b5c3afa8c82a</TermId>
        </TermInfo>
      </Terms>
    </TaxKeywordTaxHTField>
    <TaxCatchAll xmlns="230e9df3-be65-4c73-a93b-d1236ebd677e">
      <Value>174</Value>
      <Value>177</Value>
      <Value>176</Value>
      <Value>175</Value>
    </TaxCatchAll>
    <NumberofDownloads xmlns="230e9df3-be65-4c73-a93b-d1236ebd677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2" ma:contentTypeDescription="" ma:contentTypeScope="" ma:versionID="8add498658ef06bbcf3bc1f2c97d938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a14070d067e341e7ddc7e27ecc4a2d88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  <xsd:element ref="ns3:NumberofDownloa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NumberofDownloads" ma:index="40" nillable="true" ma:displayName="NumberofDownloads" ma:internalName="NumberofDownload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purl.org/dc/dcmitype/"/>
    <ds:schemaRef ds:uri="230e9df3-be65-4c73-a93b-d1236ebd677e"/>
    <ds:schemaRef ds:uri="http://schemas.microsoft.com/office/infopath/2007/PartnerControls"/>
    <ds:schemaRef ds:uri="http://schemas.microsoft.com/office/2006/metadata/properties"/>
    <ds:schemaRef ds:uri="01c77077-aee4-4b5f-bd4e-9cd40a6fff29"/>
    <ds:schemaRef ds:uri="http://schemas.microsoft.com/sharepoint/v3"/>
    <ds:schemaRef ds:uri="8ff673fc-3231-4e3a-893b-6d7f7cd32766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D8F288A-5131-4E80-AB86-F10FC03738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Microsoft_Ignite_2016_16x9_Template</Template>
  <TotalTime>529</TotalTime>
  <Words>1606</Words>
  <Application>Microsoft Office PowerPoint</Application>
  <PresentationFormat>Personalizar</PresentationFormat>
  <Paragraphs>300</Paragraphs>
  <Slides>33</Slides>
  <Notes>32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33</vt:i4>
      </vt:variant>
    </vt:vector>
  </HeadingPairs>
  <TitlesOfParts>
    <vt:vector size="42" baseType="lpstr">
      <vt:lpstr>Arial</vt:lpstr>
      <vt:lpstr>Consolas</vt:lpstr>
      <vt:lpstr>Segoe UI</vt:lpstr>
      <vt:lpstr>Segoe UI Light</vt:lpstr>
      <vt:lpstr>Wingdings</vt:lpstr>
      <vt:lpstr>5-50002_Ignite_Breakout_Template</vt:lpstr>
      <vt:lpstr>1_5-50002_Ignite_Breakout_Template</vt:lpstr>
      <vt:lpstr>5-30721_Build_2016_Template_Light</vt:lpstr>
      <vt:lpstr>5-30721_Build_2016_Template_Dark</vt:lpstr>
      <vt:lpstr>Nuvem/Cloud Computing em 2024 Primeiros passos, Azure, Inteligência Artificial, tecnologias, carreira...</vt:lpstr>
      <vt:lpstr>Renato Groffe</vt:lpstr>
      <vt:lpstr>Conteúdos desta apresentação</vt:lpstr>
      <vt:lpstr>Agenda</vt:lpstr>
      <vt:lpstr>Por que a nuvem?</vt:lpstr>
      <vt:lpstr>Escalabilidade</vt:lpstr>
      <vt:lpstr>Serviço</vt:lpstr>
      <vt:lpstr>On Premise x Nuvem</vt:lpstr>
      <vt:lpstr>Diferentes alternativas na nuvem</vt:lpstr>
      <vt:lpstr>On Premise x Nuvem</vt:lpstr>
      <vt:lpstr>Nuvem Pública x Privada</vt:lpstr>
      <vt:lpstr>Platform as a Service (PaaS)</vt:lpstr>
      <vt:lpstr>Tecnologias importantes ao se falar em nuvem</vt:lpstr>
      <vt:lpstr>O que mais importa nas tecnologias hoje?</vt:lpstr>
      <vt:lpstr>Linux</vt:lpstr>
      <vt:lpstr>Git</vt:lpstr>
      <vt:lpstr>Visual Studio Code</vt:lpstr>
      <vt:lpstr>PowerShell e Bash</vt:lpstr>
      <vt:lpstr>Azure DevOps e GitHub Actions</vt:lpstr>
      <vt:lpstr>Docker e Kubernetes</vt:lpstr>
      <vt:lpstr>Iniciativas voltadas a software livre + nuvem</vt:lpstr>
      <vt:lpstr>A Nuvem Microsoft</vt:lpstr>
      <vt:lpstr>Azure</vt:lpstr>
      <vt:lpstr>Azure – Serviços importantes</vt:lpstr>
      <vt:lpstr>Carreira, certificação…</vt:lpstr>
      <vt:lpstr>Considerações importantes</vt:lpstr>
      <vt:lpstr>Inteligência Artificial</vt:lpstr>
      <vt:lpstr>Inteligência: uma visão geral</vt:lpstr>
      <vt:lpstr>GitHub Copilot: uma visão geral</vt:lpstr>
      <vt:lpstr>GitHub Copilot: uma visão geral</vt:lpstr>
      <vt:lpstr>Apresentação do PowerPoint</vt:lpstr>
      <vt:lpstr>Conteúdos desta apresentação</vt:lpstr>
      <vt:lpstr>OBRIGADO!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See why Microsoft loves Linux and Open Source</dc:title>
  <dc:subject>&lt;Speech title here&gt;</dc:subject>
  <dc:creator>Michael Kelley (OSTC)</dc:creator>
  <cp:keywords>Microsoft Ignite 2016</cp:keywords>
  <dc:description>Template: Mitchell Derrey, Silverfox Productions_x000d_
Formatting: _x000d_
Audience Type:</dc:description>
  <cp:lastModifiedBy>Palestrantre3</cp:lastModifiedBy>
  <cp:revision>494</cp:revision>
  <dcterms:created xsi:type="dcterms:W3CDTF">2016-08-05T22:03:34Z</dcterms:created>
  <dcterms:modified xsi:type="dcterms:W3CDTF">2024-10-18T21:46:01Z</dcterms:modified>
  <cp:category>Microsoft Ignite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177;#Georgia World Congress Center|ea0ece34-59a6-4d43-8d9e-d0f9e2a2f1ce</vt:lpwstr>
  </property>
  <property fmtid="{D5CDD505-2E9C-101B-9397-08002B2CF9AE}" pid="7" name="Track">
    <vt:lpwstr/>
  </property>
  <property fmtid="{D5CDD505-2E9C-101B-9397-08002B2CF9AE}" pid="8" name="Event Location">
    <vt:lpwstr>176;#Atlanta|01fb9831-5840-48a0-a576-3e48f42baa53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174;#Microsoft Ignite 2016|e2f6a88c-86f9-4b25-a2af-b5c3afa8c82a</vt:lpwstr>
  </property>
  <property fmtid="{D5CDD505-2E9C-101B-9397-08002B2CF9AE}" pid="12" name="Audience1">
    <vt:lpwstr/>
  </property>
  <property fmtid="{D5CDD505-2E9C-101B-9397-08002B2CF9AE}" pid="13" name="Event Name">
    <vt:lpwstr>175;#Microsoft Ignite|9323c522-fe4b-4922-816b-10a1920d7afb</vt:lpwstr>
  </property>
</Properties>
</file>